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5" r:id="rId10"/>
    <p:sldId id="260" r:id="rId11"/>
    <p:sldId id="266" r:id="rId12"/>
    <p:sldId id="288" r:id="rId13"/>
    <p:sldId id="267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9" r:id="rId28"/>
    <p:sldId id="283" r:id="rId29"/>
    <p:sldId id="284" r:id="rId30"/>
    <p:sldId id="285" r:id="rId31"/>
    <p:sldId id="286" r:id="rId32"/>
  </p:sldIdLst>
  <p:sldSz cx="12192000" cy="6858000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42"/>
        <p:guide pos="31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436034" y="488950"/>
            <a:ext cx="1124796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EB4A-837F-49A6-B673-BC26A4192022}" type="datetime1">
              <a:rPr lang="zh-TW" altLang="en-US"/>
              <a:pPr>
                <a:defRPr/>
              </a:pPr>
              <a:t>2017/11/8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90952" y="6308725"/>
            <a:ext cx="537844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0872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AA98F-05D8-44A8-9759-475B8088B8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2E35E-D90F-4D83-B0CD-BBE9C6575D54}" type="datetime1">
              <a:rPr lang="zh-TW" altLang="en-US"/>
              <a:pPr>
                <a:defRPr/>
              </a:pPr>
              <a:t>2017/11/8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2D30-0AE7-42A3-B1E7-A1874917EA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12200" y="549276"/>
            <a:ext cx="256540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16000" y="549276"/>
            <a:ext cx="749300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C67E-EAB6-4956-B8AE-B6521676F9E0}" type="datetime1">
              <a:rPr lang="zh-TW" altLang="en-US"/>
              <a:pPr>
                <a:defRPr/>
              </a:pPr>
              <a:t>2017/11/8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A223-2DA6-4EBF-8107-7051207CD7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000" y="549275"/>
            <a:ext cx="102616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016000" y="1412876"/>
            <a:ext cx="5029200" cy="45307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8400" y="1412876"/>
            <a:ext cx="5029200" cy="45307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61526-E49D-4E81-A6CE-EBD204B44E1D}" type="datetime1">
              <a:rPr lang="zh-TW" altLang="en-US"/>
              <a:pPr>
                <a:defRPr/>
              </a:pPr>
              <a:t>2017/11/8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29E2D-6B4F-4CD3-A3D3-C4E701E040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000" y="549275"/>
            <a:ext cx="102616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016000" y="1412876"/>
            <a:ext cx="10261600" cy="45307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347E-8533-4D5D-9307-04648A9487D3}" type="datetime1">
              <a:rPr lang="zh-TW" altLang="en-US"/>
              <a:pPr>
                <a:defRPr/>
              </a:pPr>
              <a:t>2017/11/8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B1232-DF00-448C-ACCD-8843BA4DAA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7408" y="6308725"/>
            <a:ext cx="2743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B8756-D039-4654-B67B-236A94C2B8EC}" type="datetime1">
              <a:rPr lang="zh-TW" altLang="en-US"/>
              <a:pPr>
                <a:defRPr/>
              </a:pPr>
              <a:t>2017/11/8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9723" y="6320172"/>
            <a:ext cx="5281083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Computer &amp; Internet Architecture Lab</a:t>
            </a:r>
          </a:p>
          <a:p>
            <a:pPr>
              <a:defRPr/>
            </a:pPr>
            <a:r>
              <a:rPr lang="en-US" altLang="zh-TW" dirty="0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3F63C-EE3D-4A67-9BE8-F52E6A2DE3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7D3-D90F-4FA7-85EA-0085D9F9F68E}" type="datetime1">
              <a:rPr lang="zh-TW" altLang="en-US"/>
              <a:pPr>
                <a:defRPr/>
              </a:pPr>
              <a:t>2017/11/8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1F8A9-F018-403C-95E5-B930BC7EB0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16000" y="1412876"/>
            <a:ext cx="5029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8400" y="1412876"/>
            <a:ext cx="5029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AF0F4-2DE8-4136-BAAA-B37B064CB51A}" type="datetime1">
              <a:rPr lang="zh-TW" altLang="en-US"/>
              <a:pPr>
                <a:defRPr/>
              </a:pPr>
              <a:t>2017/11/8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D8956-5698-4235-87A2-43FFF884C1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5ADF-9CBB-459F-AF59-0FFDF81DA190}" type="datetime1">
              <a:rPr lang="zh-TW" altLang="en-US"/>
              <a:pPr>
                <a:defRPr/>
              </a:pPr>
              <a:t>2017/11/8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3430-33CF-497A-B2AB-4A94C5B368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9403" y="6308725"/>
            <a:ext cx="2743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EDF2-D4BD-47D7-9130-8FC2052C6EDB}" type="datetime1">
              <a:rPr lang="zh-TW" altLang="en-US"/>
              <a:pPr>
                <a:defRPr/>
              </a:pPr>
              <a:t>2017/11/8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9723" y="6320172"/>
            <a:ext cx="5281083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2683A-7018-4BAB-8721-AD6325F5A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1EAFE-E229-428A-9344-861A6FE10076}" type="datetime1">
              <a:rPr lang="zh-TW" altLang="en-US"/>
              <a:pPr>
                <a:defRPr/>
              </a:pPr>
              <a:t>2017/11/8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1572C-5C2E-49A2-965C-7CB8B2360B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B20FA-DD94-413D-B82E-528B523AE877}" type="datetime1">
              <a:rPr lang="zh-TW" altLang="en-US"/>
              <a:pPr>
                <a:defRPr/>
              </a:pPr>
              <a:t>2017/11/8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F71D9-75DE-4C83-A83F-0AED518840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0AE51-52AB-4210-ACC9-678CAB4E789C}" type="datetime1">
              <a:rPr lang="zh-TW" altLang="en-US"/>
              <a:pPr>
                <a:defRPr/>
              </a:pPr>
              <a:t>2017/11/8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2CD28-92F7-4E71-AC93-D23BD4717A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49275"/>
            <a:ext cx="10261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412876"/>
            <a:ext cx="10261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0872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fld id="{9DAE4238-3A07-464A-8BD3-BA5F6D62104E}" type="datetime1">
              <a:rPr lang="zh-TW" altLang="en-US"/>
              <a:pPr>
                <a:defRPr/>
              </a:pPr>
              <a:t>2017/11/8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6184" y="6273800"/>
            <a:ext cx="52810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0051" y="6308725"/>
            <a:ext cx="13186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fld id="{7EA6CC49-A81B-4B85-B434-D76FD2EC00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224368" y="212725"/>
            <a:ext cx="11764433" cy="6096000"/>
            <a:chOff x="106" y="28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i="0" dirty="0"/>
              <a:t>The Dynamic Cuckoo Filter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A98F-05D8-44A8-9759-475B8088B8DB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663118"/>
              </p:ext>
            </p:extLst>
          </p:nvPr>
        </p:nvGraphicFramePr>
        <p:xfrm>
          <a:off x="3153905" y="3582638"/>
          <a:ext cx="6120680" cy="147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6184">
                  <a:extLst>
                    <a:ext uri="{9D8B030D-6E8A-4147-A177-3AD203B41FA5}">
                      <a16:colId xmlns:a16="http://schemas.microsoft.com/office/drawing/2014/main" val="2789174165"/>
                    </a:ext>
                  </a:extLst>
                </a:gridCol>
                <a:gridCol w="4664496">
                  <a:extLst>
                    <a:ext uri="{9D8B030D-6E8A-4147-A177-3AD203B41FA5}">
                      <a16:colId xmlns:a16="http://schemas.microsoft.com/office/drawing/2014/main" val="4182578502"/>
                    </a:ext>
                  </a:extLst>
                </a:gridCol>
              </a:tblGrid>
              <a:tr h="363096">
                <a:tc>
                  <a:txBody>
                    <a:bodyPr/>
                    <a:lstStyle/>
                    <a:p>
                      <a:r>
                        <a:rPr kumimoji="0" lang="en-US" altLang="zh-TW" sz="1800" b="1" dirty="0" smtClean="0">
                          <a:solidFill>
                            <a:srgbClr val="3333CC"/>
                          </a:solidFill>
                          <a:latin typeface="+mn-lt"/>
                        </a:rPr>
                        <a:t>Authors: </a:t>
                      </a:r>
                      <a:endParaRPr lang="zh-TW" alt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Hanhua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Chen,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Liangyi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Liao, Hai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Jin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Jie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2244095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r>
                        <a:rPr kumimoji="0" lang="en-US" altLang="zh-TW" sz="1800" b="1" dirty="0" smtClean="0">
                          <a:solidFill>
                            <a:srgbClr val="3333CC"/>
                          </a:solidFill>
                          <a:latin typeface="+mn-lt"/>
                        </a:rPr>
                        <a:t>Publisher: </a:t>
                      </a:r>
                      <a:endParaRPr lang="zh-TW" alt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r>
                        <a:rPr lang="en-US" altLang="zh-TW" sz="18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ICNP</a:t>
                      </a:r>
                      <a:endParaRPr kumimoji="0" lang="en-US" altLang="zh-TW" sz="1800" b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2827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zh-TW" sz="1800" b="1" dirty="0" smtClean="0">
                          <a:solidFill>
                            <a:srgbClr val="3333CC"/>
                          </a:solidFill>
                          <a:latin typeface="+mn-lt"/>
                        </a:rPr>
                        <a:t>Presenter: </a:t>
                      </a:r>
                      <a:endParaRPr lang="zh-TW" alt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baseline="0" dirty="0" smtClean="0">
                          <a:latin typeface="+mn-lt"/>
                        </a:rPr>
                        <a:t>Tzu-Chieh, Lin</a:t>
                      </a:r>
                      <a:endParaRPr lang="zh-TW" altLang="en-US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2438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dirty="0" smtClean="0">
                          <a:solidFill>
                            <a:srgbClr val="3333CC"/>
                          </a:solidFill>
                          <a:latin typeface="+mn-lt"/>
                        </a:rPr>
                        <a:t>Date:</a:t>
                      </a:r>
                      <a:endParaRPr kumimoji="0" lang="zh-TW" altLang="en-US" sz="1800" b="1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dirty="0" smtClean="0">
                          <a:latin typeface="+mn-lt"/>
                        </a:rPr>
                        <a:t>106/11/08</a:t>
                      </a:r>
                      <a:endParaRPr lang="zh-TW" altLang="en-US" sz="1800" b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2630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18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262" y="1036305"/>
            <a:ext cx="9661076" cy="48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Cuckoo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DCF uses Cuckoo Filter(CF) as building </a:t>
            </a:r>
            <a:r>
              <a:rPr lang="en-US" altLang="zh-TW" sz="2400" dirty="0" smtClean="0"/>
              <a:t>block.</a:t>
            </a:r>
            <a:endParaRPr lang="en-US" altLang="zh-TW" sz="2400" dirty="0"/>
          </a:p>
          <a:p>
            <a:r>
              <a:rPr lang="en-US" altLang="zh-TW" sz="2400" dirty="0" smtClean="0"/>
              <a:t>Extends </a:t>
            </a:r>
            <a:r>
              <a:rPr lang="en-US" altLang="zh-TW" sz="2400" dirty="0"/>
              <a:t>capacity by appending new building </a:t>
            </a:r>
            <a:r>
              <a:rPr lang="en-US" altLang="zh-TW" sz="2400" dirty="0" smtClean="0"/>
              <a:t>blocks.</a:t>
            </a:r>
            <a:endParaRPr lang="en-US" altLang="zh-TW" sz="2400" dirty="0"/>
          </a:p>
          <a:p>
            <a:r>
              <a:rPr lang="en-US" altLang="zh-TW" sz="2400" dirty="0" smtClean="0"/>
              <a:t>Monopolistic fingerprint </a:t>
            </a:r>
            <a:r>
              <a:rPr lang="en-US" altLang="zh-TW" sz="2400" dirty="0"/>
              <a:t>avoid multiple address </a:t>
            </a:r>
            <a:r>
              <a:rPr lang="en-US" altLang="zh-TW" sz="2400" dirty="0" smtClean="0"/>
              <a:t>problem.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120" y="2809875"/>
            <a:ext cx="7097736" cy="340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440" y="637307"/>
            <a:ext cx="7437765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Insert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6000" y="1412876"/>
            <a:ext cx="5597677" cy="4530725"/>
          </a:xfrm>
        </p:spPr>
        <p:txBody>
          <a:bodyPr/>
          <a:lstStyle/>
          <a:p>
            <a:r>
              <a:rPr lang="en-US" altLang="zh-TW" sz="2400" dirty="0" smtClean="0"/>
              <a:t>The algorithm </a:t>
            </a:r>
            <a:r>
              <a:rPr lang="en-US" altLang="zh-TW" sz="2400" dirty="0"/>
              <a:t>keeps two pointers, </a:t>
            </a:r>
            <a:r>
              <a:rPr lang="en-US" altLang="zh-TW" sz="2400" i="1" dirty="0" err="1"/>
              <a:t>curCF</a:t>
            </a:r>
            <a:r>
              <a:rPr lang="en-US" altLang="zh-TW" sz="2400" dirty="0"/>
              <a:t> and </a:t>
            </a:r>
            <a:r>
              <a:rPr lang="en-US" altLang="zh-TW" sz="2400" i="1" dirty="0" err="1"/>
              <a:t>nextCF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The </a:t>
            </a:r>
            <a:r>
              <a:rPr lang="en-US" altLang="zh-TW" sz="2400" i="1" dirty="0" err="1"/>
              <a:t>curCF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points to the current CF and if the </a:t>
            </a:r>
            <a:r>
              <a:rPr lang="en-US" altLang="zh-TW" sz="2400" i="1" dirty="0" err="1"/>
              <a:t>curCF</a:t>
            </a:r>
            <a:r>
              <a:rPr lang="en-US" altLang="zh-TW" sz="2400" dirty="0"/>
              <a:t> is full</a:t>
            </a:r>
            <a:r>
              <a:rPr lang="en-US" altLang="zh-TW" sz="2400" dirty="0" smtClean="0"/>
              <a:t>, then </a:t>
            </a:r>
            <a:r>
              <a:rPr lang="en-US" altLang="zh-TW" sz="2400" dirty="0"/>
              <a:t>new CF building block will be allocated and </a:t>
            </a:r>
            <a:r>
              <a:rPr lang="en-US" altLang="zh-TW" sz="2400" dirty="0" smtClean="0"/>
              <a:t>assigned to </a:t>
            </a:r>
            <a:r>
              <a:rPr lang="en-US" altLang="zh-TW" sz="2400" i="1" dirty="0" err="1"/>
              <a:t>curCF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If the </a:t>
            </a:r>
            <a:r>
              <a:rPr lang="en-US" altLang="zh-TW" sz="2400" dirty="0" smtClean="0"/>
              <a:t>number of </a:t>
            </a:r>
            <a:r>
              <a:rPr lang="en-US" altLang="zh-TW" sz="2400" dirty="0"/>
              <a:t>relocation reaches the specified maximum value, </a:t>
            </a:r>
            <a:r>
              <a:rPr lang="en-US" altLang="zh-TW" sz="2400" dirty="0" smtClean="0"/>
              <a:t>denote as </a:t>
            </a:r>
            <a:r>
              <a:rPr lang="en-US" altLang="zh-TW" sz="2400" i="1" dirty="0"/>
              <a:t>MNK</a:t>
            </a:r>
            <a:r>
              <a:rPr lang="en-US" altLang="zh-TW" sz="2400" dirty="0" smtClean="0"/>
              <a:t>, the algorithm </a:t>
            </a:r>
            <a:r>
              <a:rPr lang="en-US" altLang="zh-TW" sz="2400" dirty="0"/>
              <a:t>will record the last fingerprint kicked out, </a:t>
            </a:r>
            <a:r>
              <a:rPr lang="en-US" altLang="zh-TW" sz="2400" dirty="0" smtClean="0"/>
              <a:t>denote as </a:t>
            </a:r>
            <a:r>
              <a:rPr lang="en-US" altLang="zh-TW" sz="2400" dirty="0"/>
              <a:t>victim. In order to avoid insert failure, the victim will </a:t>
            </a:r>
            <a:r>
              <a:rPr lang="en-US" altLang="zh-TW" sz="2400" dirty="0" smtClean="0"/>
              <a:t>be keep </a:t>
            </a:r>
            <a:r>
              <a:rPr lang="en-US" altLang="zh-TW" sz="2400" dirty="0"/>
              <a:t>inserted into the </a:t>
            </a:r>
            <a:r>
              <a:rPr lang="en-US" altLang="zh-TW" sz="2400" i="1" dirty="0" err="1"/>
              <a:t>nextCF</a:t>
            </a:r>
            <a:r>
              <a:rPr lang="en-US" altLang="zh-TW" sz="2400" dirty="0"/>
              <a:t> iteratively.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Computer &amp; Internet Architecture Lab</a:t>
            </a:r>
          </a:p>
          <a:p>
            <a:pPr>
              <a:defRPr/>
            </a:pPr>
            <a:r>
              <a:rPr lang="en-US" altLang="zh-TW" dirty="0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677" y="1368973"/>
            <a:ext cx="5578323" cy="47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Insert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548346"/>
              </p:ext>
            </p:extLst>
          </p:nvPr>
        </p:nvGraphicFramePr>
        <p:xfrm>
          <a:off x="3599723" y="2021681"/>
          <a:ext cx="2530296" cy="3406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2574">
                  <a:extLst>
                    <a:ext uri="{9D8B030D-6E8A-4147-A177-3AD203B41FA5}">
                      <a16:colId xmlns:a16="http://schemas.microsoft.com/office/drawing/2014/main" val="884724001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139007556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2661174093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389184633"/>
                    </a:ext>
                  </a:extLst>
                </a:gridCol>
              </a:tblGrid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284911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m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n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o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235885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err="1" smtClean="0"/>
                        <a:t>i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j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k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l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203529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b="1" i="1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956966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e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f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g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h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448985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b="1" i="1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758808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p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q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r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s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474072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432086"/>
                  </a:ext>
                </a:extLst>
              </a:tr>
            </a:tbl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graphicFrame>
        <p:nvGraphicFramePr>
          <p:cNvPr id="7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729515"/>
              </p:ext>
            </p:extLst>
          </p:nvPr>
        </p:nvGraphicFramePr>
        <p:xfrm>
          <a:off x="7693023" y="2021681"/>
          <a:ext cx="2530296" cy="3406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2574">
                  <a:extLst>
                    <a:ext uri="{9D8B030D-6E8A-4147-A177-3AD203B41FA5}">
                      <a16:colId xmlns:a16="http://schemas.microsoft.com/office/drawing/2014/main" val="884724001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139007556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2661174093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389184633"/>
                    </a:ext>
                  </a:extLst>
                </a:gridCol>
              </a:tblGrid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284911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m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g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n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o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235885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err="1" smtClean="0"/>
                        <a:t>i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j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k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l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203529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b="1" i="1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956966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e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f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q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h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448985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758808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p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x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r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s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474072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432086"/>
                  </a:ext>
                </a:extLst>
              </a:tr>
            </a:tbl>
          </a:graphicData>
        </a:graphic>
      </p:graphicFrame>
      <p:sp>
        <p:nvSpPr>
          <p:cNvPr id="8" name="向右箭號 7"/>
          <p:cNvSpPr/>
          <p:nvPr/>
        </p:nvSpPr>
        <p:spPr>
          <a:xfrm>
            <a:off x="6353175" y="3343275"/>
            <a:ext cx="1133475" cy="827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264025" y="4552950"/>
            <a:ext cx="514350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940300" y="3713727"/>
            <a:ext cx="514350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4778375" y="4228077"/>
            <a:ext cx="231775" cy="324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 flipV="1">
            <a:off x="4638675" y="2838450"/>
            <a:ext cx="371475" cy="8752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89835" y="3741874"/>
            <a:ext cx="707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zh-TW" sz="2400" b="1" i="1" dirty="0" smtClean="0">
                <a:latin typeface="+mn-lt"/>
              </a:rPr>
              <a:t>ξ</a:t>
            </a:r>
            <a:r>
              <a:rPr lang="en-US" altLang="zh-TW" sz="2400" b="1" i="1" dirty="0" smtClean="0">
                <a:latin typeface="+mn-lt"/>
              </a:rPr>
              <a:t>x</a:t>
            </a:r>
            <a:endParaRPr lang="zh-TW" altLang="en-US" sz="2400" b="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450899" y="3339930"/>
                <a:ext cx="8212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99" y="3339930"/>
                <a:ext cx="821250" cy="369332"/>
              </a:xfrm>
              <a:prstGeom prst="rect">
                <a:avLst/>
              </a:prstGeom>
              <a:blipFill>
                <a:blip r:embed="rId2"/>
                <a:stretch>
                  <a:fillRect l="-7407" r="-11852" b="-3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397375" y="4228077"/>
                <a:ext cx="8283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375" y="4228077"/>
                <a:ext cx="828368" cy="369332"/>
              </a:xfrm>
              <a:prstGeom prst="rect">
                <a:avLst/>
              </a:prstGeom>
              <a:blipFill>
                <a:blip r:embed="rId3"/>
                <a:stretch>
                  <a:fillRect l="-8088" r="-11765" b="-3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/>
          <p:cNvCxnSpPr>
            <a:stCxn id="21" idx="3"/>
          </p:cNvCxnSpPr>
          <p:nvPr/>
        </p:nvCxnSpPr>
        <p:spPr>
          <a:xfrm>
            <a:off x="2225743" y="4412743"/>
            <a:ext cx="1269932" cy="397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20" idx="3"/>
          </p:cNvCxnSpPr>
          <p:nvPr/>
        </p:nvCxnSpPr>
        <p:spPr>
          <a:xfrm flipV="1">
            <a:off x="2272149" y="3086100"/>
            <a:ext cx="1223526" cy="4384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35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Membership testing with a DCF </a:t>
            </a:r>
            <a:r>
              <a:rPr lang="en-US" altLang="zh-TW" sz="2400" dirty="0" smtClean="0"/>
              <a:t>needs to </a:t>
            </a:r>
            <a:r>
              <a:rPr lang="en-US" altLang="zh-TW" sz="2400" dirty="0"/>
              <a:t>probe every CF in the DCF, i.e., 2bs entries, in the </a:t>
            </a:r>
            <a:r>
              <a:rPr lang="en-US" altLang="zh-TW" sz="2400" dirty="0" smtClean="0"/>
              <a:t>worst case.</a:t>
            </a:r>
          </a:p>
          <a:p>
            <a:r>
              <a:rPr lang="en-US" altLang="zh-TW" sz="2400" dirty="0"/>
              <a:t>The time </a:t>
            </a:r>
            <a:r>
              <a:rPr lang="en-US" altLang="zh-TW" sz="2400" dirty="0" smtClean="0"/>
              <a:t>complexity of </a:t>
            </a:r>
            <a:r>
              <a:rPr lang="en-US" altLang="zh-TW" sz="2400" dirty="0"/>
              <a:t>the membership query operation of a DCF and a CF </a:t>
            </a:r>
            <a:r>
              <a:rPr lang="en-US" altLang="zh-TW" sz="2400" dirty="0" smtClean="0"/>
              <a:t>are O(</a:t>
            </a:r>
            <a:r>
              <a:rPr lang="en-US" altLang="zh-TW" sz="2400" i="1" dirty="0" err="1" smtClean="0"/>
              <a:t>bs</a:t>
            </a:r>
            <a:r>
              <a:rPr lang="en-US" altLang="zh-TW" sz="2400" dirty="0"/>
              <a:t>) and O(</a:t>
            </a:r>
            <a:r>
              <a:rPr lang="en-US" altLang="zh-TW" sz="2400" i="1" dirty="0"/>
              <a:t>b</a:t>
            </a:r>
            <a:r>
              <a:rPr lang="en-US" altLang="zh-TW" sz="2400" dirty="0"/>
              <a:t>), respectively.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973" y="3268749"/>
            <a:ext cx="7460627" cy="26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553223"/>
              </p:ext>
            </p:extLst>
          </p:nvPr>
        </p:nvGraphicFramePr>
        <p:xfrm>
          <a:off x="4975116" y="1974850"/>
          <a:ext cx="2530296" cy="3406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2574">
                  <a:extLst>
                    <a:ext uri="{9D8B030D-6E8A-4147-A177-3AD203B41FA5}">
                      <a16:colId xmlns:a16="http://schemas.microsoft.com/office/drawing/2014/main" val="884724001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139007556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2661174093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389184633"/>
                    </a:ext>
                  </a:extLst>
                </a:gridCol>
              </a:tblGrid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284911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m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g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n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o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235885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err="1" smtClean="0"/>
                        <a:t>i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j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k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l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203529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b="1" i="1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956966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e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f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q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h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448985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b="1" i="1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758808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p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x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r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s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474072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432086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947135" y="3722824"/>
            <a:ext cx="707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zh-TW" sz="2400" b="1" i="1" dirty="0" smtClean="0">
                <a:latin typeface="+mn-lt"/>
              </a:rPr>
              <a:t>ξ</a:t>
            </a:r>
            <a:r>
              <a:rPr lang="en-US" altLang="zh-TW" sz="2400" b="1" i="1" dirty="0" smtClean="0">
                <a:latin typeface="+mn-lt"/>
              </a:rPr>
              <a:t>x</a:t>
            </a:r>
            <a:endParaRPr lang="zh-TW" altLang="en-US" sz="2400" b="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708199" y="3320880"/>
                <a:ext cx="8212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199" y="3320880"/>
                <a:ext cx="821250" cy="369332"/>
              </a:xfrm>
              <a:prstGeom prst="rect">
                <a:avLst/>
              </a:prstGeom>
              <a:blipFill>
                <a:blip r:embed="rId2"/>
                <a:stretch>
                  <a:fillRect l="-7407" r="-11852" b="-3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654675" y="4209027"/>
                <a:ext cx="8283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675" y="4209027"/>
                <a:ext cx="828368" cy="369332"/>
              </a:xfrm>
              <a:prstGeom prst="rect">
                <a:avLst/>
              </a:prstGeom>
              <a:blipFill>
                <a:blip r:embed="rId3"/>
                <a:stretch>
                  <a:fillRect l="-8088" r="-11765" b="-377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>
            <a:stCxn id="9" idx="3"/>
          </p:cNvCxnSpPr>
          <p:nvPr/>
        </p:nvCxnSpPr>
        <p:spPr>
          <a:xfrm>
            <a:off x="3483043" y="4393693"/>
            <a:ext cx="1269932" cy="397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stCxn id="8" idx="3"/>
          </p:cNvCxnSpPr>
          <p:nvPr/>
        </p:nvCxnSpPr>
        <p:spPr>
          <a:xfrm flipV="1">
            <a:off x="3529449" y="3067050"/>
            <a:ext cx="1223526" cy="4384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5684292" y="4533900"/>
            <a:ext cx="514350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985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Delete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deletion of an item x needs to first </a:t>
            </a:r>
            <a:r>
              <a:rPr lang="en-US" altLang="zh-TW" sz="2400" dirty="0" smtClean="0"/>
              <a:t>perform a </a:t>
            </a:r>
            <a:r>
              <a:rPr lang="en-US" altLang="zh-TW" sz="2400" dirty="0"/>
              <a:t>membership query operation. If a corresponding </a:t>
            </a:r>
            <a:r>
              <a:rPr lang="en-US" altLang="zh-TW" sz="2400" dirty="0" smtClean="0"/>
              <a:t>fingerprint </a:t>
            </a:r>
            <a:r>
              <a:rPr lang="el-GR" altLang="zh-TW" sz="2400" b="1" i="1" dirty="0"/>
              <a:t>ξ </a:t>
            </a:r>
            <a:r>
              <a:rPr lang="en-US" altLang="zh-TW" sz="2400" i="1" dirty="0" smtClean="0"/>
              <a:t>x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is found, then the matched fingerprints will be </a:t>
            </a:r>
            <a:r>
              <a:rPr lang="en-US" altLang="zh-TW" sz="2400" dirty="0" smtClean="0"/>
              <a:t>removed.</a:t>
            </a:r>
            <a:endParaRPr lang="en-US" altLang="zh-TW" sz="2400" dirty="0"/>
          </a:p>
          <a:p>
            <a:r>
              <a:rPr lang="en-US" altLang="zh-TW" sz="2400" dirty="0" smtClean="0"/>
              <a:t>The </a:t>
            </a:r>
            <a:r>
              <a:rPr lang="en-US" altLang="zh-TW" sz="2400" dirty="0"/>
              <a:t>time complexity of the delete operation is </a:t>
            </a:r>
            <a:r>
              <a:rPr lang="en-US" altLang="zh-TW" sz="2400" dirty="0" smtClean="0"/>
              <a:t>the same </a:t>
            </a:r>
            <a:r>
              <a:rPr lang="en-US" altLang="zh-TW" sz="2400" dirty="0"/>
              <a:t>as those of the membership query operation, i.e., O(</a:t>
            </a:r>
            <a:r>
              <a:rPr lang="en-US" altLang="zh-TW" sz="2400" i="1" dirty="0" err="1"/>
              <a:t>bs</a:t>
            </a:r>
            <a:r>
              <a:rPr lang="en-US" altLang="zh-TW" sz="2400" dirty="0" smtClean="0"/>
              <a:t>) for </a:t>
            </a:r>
            <a:r>
              <a:rPr lang="en-US" altLang="zh-TW" sz="2400" dirty="0"/>
              <a:t>a DCF and O(</a:t>
            </a:r>
            <a:r>
              <a:rPr lang="en-US" altLang="zh-TW" sz="2400" i="1" dirty="0"/>
              <a:t>b</a:t>
            </a:r>
            <a:r>
              <a:rPr lang="en-US" altLang="zh-TW" sz="2400" dirty="0"/>
              <a:t>) for a CF.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3417309"/>
            <a:ext cx="7152217" cy="291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Delete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99040"/>
              </p:ext>
            </p:extLst>
          </p:nvPr>
        </p:nvGraphicFramePr>
        <p:xfrm>
          <a:off x="4283073" y="2097881"/>
          <a:ext cx="2530296" cy="3406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2574">
                  <a:extLst>
                    <a:ext uri="{9D8B030D-6E8A-4147-A177-3AD203B41FA5}">
                      <a16:colId xmlns:a16="http://schemas.microsoft.com/office/drawing/2014/main" val="884724001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139007556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2661174093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389184633"/>
                    </a:ext>
                  </a:extLst>
                </a:gridCol>
              </a:tblGrid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284911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m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g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n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o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235885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err="1" smtClean="0"/>
                        <a:t>i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j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k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l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203529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b="1" i="1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956966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e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f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q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h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448985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b="1" i="1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758808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p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x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r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s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474072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432086"/>
                  </a:ext>
                </a:extLst>
              </a:tr>
            </a:tbl>
          </a:graphicData>
        </a:graphic>
      </p:graphicFrame>
      <p:graphicFrame>
        <p:nvGraphicFramePr>
          <p:cNvPr id="7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678355"/>
              </p:ext>
            </p:extLst>
          </p:nvPr>
        </p:nvGraphicFramePr>
        <p:xfrm>
          <a:off x="8389936" y="2097881"/>
          <a:ext cx="2530296" cy="3406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2574">
                  <a:extLst>
                    <a:ext uri="{9D8B030D-6E8A-4147-A177-3AD203B41FA5}">
                      <a16:colId xmlns:a16="http://schemas.microsoft.com/office/drawing/2014/main" val="884724001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139007556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2661174093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389184633"/>
                    </a:ext>
                  </a:extLst>
                </a:gridCol>
              </a:tblGrid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284911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m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g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n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o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235885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err="1" smtClean="0"/>
                        <a:t>i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j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k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l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203529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956966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e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f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q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h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448985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b="1" i="1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758808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p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r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s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474072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432086"/>
                  </a:ext>
                </a:extLst>
              </a:tr>
            </a:tbl>
          </a:graphicData>
        </a:graphic>
      </p:graphicFrame>
      <p:sp>
        <p:nvSpPr>
          <p:cNvPr id="8" name="向右箭號 7"/>
          <p:cNvSpPr/>
          <p:nvPr/>
        </p:nvSpPr>
        <p:spPr>
          <a:xfrm>
            <a:off x="7034915" y="3264412"/>
            <a:ext cx="1133475" cy="827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330806" y="3789499"/>
            <a:ext cx="707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zh-TW" sz="2400" b="1" i="1" dirty="0" smtClean="0">
                <a:latin typeface="+mn-lt"/>
              </a:rPr>
              <a:t>ξ</a:t>
            </a:r>
            <a:r>
              <a:rPr lang="en-US" altLang="zh-TW" sz="2400" b="1" i="1" dirty="0" smtClean="0">
                <a:latin typeface="+mn-lt"/>
              </a:rPr>
              <a:t>x</a:t>
            </a:r>
            <a:endParaRPr lang="zh-TW" altLang="en-US" sz="2400" b="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091870" y="3387555"/>
                <a:ext cx="8212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870" y="3387555"/>
                <a:ext cx="821250" cy="369332"/>
              </a:xfrm>
              <a:prstGeom prst="rect">
                <a:avLst/>
              </a:prstGeom>
              <a:blipFill>
                <a:blip r:embed="rId2"/>
                <a:stretch>
                  <a:fillRect l="-7407" r="-11852" b="-3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038346" y="4275702"/>
                <a:ext cx="8283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46" y="4275702"/>
                <a:ext cx="828368" cy="369332"/>
              </a:xfrm>
              <a:prstGeom prst="rect">
                <a:avLst/>
              </a:prstGeom>
              <a:blipFill>
                <a:blip r:embed="rId3"/>
                <a:stretch>
                  <a:fillRect l="-8088" r="-11765" b="-377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>
            <a:stCxn id="11" idx="3"/>
          </p:cNvCxnSpPr>
          <p:nvPr/>
        </p:nvCxnSpPr>
        <p:spPr>
          <a:xfrm>
            <a:off x="2866714" y="4460368"/>
            <a:ext cx="1269932" cy="397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10" idx="3"/>
          </p:cNvCxnSpPr>
          <p:nvPr/>
        </p:nvCxnSpPr>
        <p:spPr>
          <a:xfrm flipV="1">
            <a:off x="2913120" y="3133725"/>
            <a:ext cx="1223526" cy="4384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965014" y="4600575"/>
            <a:ext cx="514350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832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6000" y="1412876"/>
            <a:ext cx="3479800" cy="4530725"/>
          </a:xfrm>
        </p:spPr>
        <p:txBody>
          <a:bodyPr/>
          <a:lstStyle/>
          <a:p>
            <a:r>
              <a:rPr lang="en-US" altLang="zh-TW" sz="2400" dirty="0" smtClean="0"/>
              <a:t>The </a:t>
            </a:r>
            <a:r>
              <a:rPr lang="en-US" altLang="zh-TW" sz="2400" dirty="0"/>
              <a:t>compact operation </a:t>
            </a:r>
            <a:r>
              <a:rPr lang="en-US" altLang="zh-TW" sz="2400" dirty="0" smtClean="0"/>
              <a:t>of the </a:t>
            </a:r>
            <a:r>
              <a:rPr lang="en-US" altLang="zh-TW" sz="2400" dirty="0"/>
              <a:t>DCF iteratively moves the fingerprints from sparse </a:t>
            </a:r>
            <a:r>
              <a:rPr lang="en-US" altLang="zh-TW" sz="2400" dirty="0" smtClean="0"/>
              <a:t>CFs to </a:t>
            </a:r>
            <a:r>
              <a:rPr lang="en-US" altLang="zh-TW" sz="2400" dirty="0"/>
              <a:t>their counterpart buckets in other denser CFs</a:t>
            </a:r>
            <a:r>
              <a:rPr lang="en-US" altLang="zh-TW" sz="2400" dirty="0" smtClean="0"/>
              <a:t>.</a:t>
            </a:r>
          </a:p>
          <a:p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00957"/>
            <a:ext cx="7189792" cy="49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6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emergence of large-scale dynamic sets in real applications creates stringent requirements for approximate set representation </a:t>
            </a:r>
            <a:r>
              <a:rPr lang="en-US" altLang="zh-TW" sz="2400" dirty="0" smtClean="0"/>
              <a:t>structures.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(1) The </a:t>
            </a:r>
            <a:r>
              <a:rPr lang="en-US" altLang="zh-TW" sz="2400" dirty="0"/>
              <a:t>capacity of the set </a:t>
            </a:r>
            <a:r>
              <a:rPr lang="en-US" altLang="zh-TW" sz="2400" dirty="0" smtClean="0"/>
              <a:t>representation structures </a:t>
            </a:r>
            <a:r>
              <a:rPr lang="en-US" altLang="zh-TW" sz="2400" dirty="0"/>
              <a:t>should support flexibly extending or reducing to </a:t>
            </a:r>
            <a:r>
              <a:rPr lang="en-US" altLang="zh-TW" sz="2400" dirty="0" smtClean="0"/>
              <a:t>cope with </a:t>
            </a:r>
            <a:r>
              <a:rPr lang="en-US" altLang="zh-TW" sz="2400" dirty="0"/>
              <a:t>dynamically changing of set </a:t>
            </a:r>
            <a:r>
              <a:rPr lang="en-US" altLang="zh-TW" sz="2400" dirty="0" smtClean="0"/>
              <a:t>size.</a:t>
            </a:r>
            <a:endParaRPr lang="en-US" altLang="zh-TW" sz="2400" dirty="0"/>
          </a:p>
          <a:p>
            <a:r>
              <a:rPr lang="en-US" altLang="zh-TW" sz="2400" dirty="0" smtClean="0"/>
              <a:t>(2) The </a:t>
            </a:r>
            <a:r>
              <a:rPr lang="en-US" altLang="zh-TW" sz="2400" dirty="0"/>
              <a:t>set </a:t>
            </a:r>
            <a:r>
              <a:rPr lang="en-US" altLang="zh-TW" sz="2400" dirty="0" smtClean="0"/>
              <a:t>representation structures </a:t>
            </a:r>
            <a:r>
              <a:rPr lang="en-US" altLang="zh-TW" sz="2400" dirty="0"/>
              <a:t>should support reliable delete </a:t>
            </a:r>
            <a:r>
              <a:rPr lang="en-US" altLang="zh-TW" sz="2400" dirty="0" smtClean="0"/>
              <a:t>operation.</a:t>
            </a:r>
          </a:p>
          <a:p>
            <a:endParaRPr lang="en-US" altLang="zh-TW" sz="2400" dirty="0"/>
          </a:p>
          <a:p>
            <a:r>
              <a:rPr lang="en-US" altLang="zh-TW" sz="2400" dirty="0"/>
              <a:t>Existing techniques for approximate set </a:t>
            </a:r>
            <a:r>
              <a:rPr lang="en-US" altLang="zh-TW" sz="2400" dirty="0" smtClean="0"/>
              <a:t>representation </a:t>
            </a:r>
            <a:r>
              <a:rPr lang="en-US" altLang="zh-TW" sz="2400" dirty="0"/>
              <a:t>e.g., the </a:t>
            </a:r>
            <a:r>
              <a:rPr lang="en-US" altLang="zh-TW" sz="2400" dirty="0" smtClean="0"/>
              <a:t>cuckoo filter</a:t>
            </a:r>
            <a:r>
              <a:rPr lang="en-US" altLang="zh-TW" sz="2400" dirty="0"/>
              <a:t>, the Bloom filter and its variants cannot meet both </a:t>
            </a:r>
            <a:r>
              <a:rPr lang="en-US" altLang="zh-TW" sz="2400" dirty="0" smtClean="0"/>
              <a:t>the requirements </a:t>
            </a:r>
            <a:r>
              <a:rPr lang="en-US" altLang="zh-TW" sz="2400" dirty="0"/>
              <a:t>of a dynamic set.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1527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Compact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241094"/>
              </p:ext>
            </p:extLst>
          </p:nvPr>
        </p:nvGraphicFramePr>
        <p:xfrm>
          <a:off x="1374666" y="1974850"/>
          <a:ext cx="2530296" cy="3406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2574">
                  <a:extLst>
                    <a:ext uri="{9D8B030D-6E8A-4147-A177-3AD203B41FA5}">
                      <a16:colId xmlns:a16="http://schemas.microsoft.com/office/drawing/2014/main" val="884724001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139007556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2661174093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389184633"/>
                    </a:ext>
                  </a:extLst>
                </a:gridCol>
              </a:tblGrid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284911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m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g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n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o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235885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err="1" smtClean="0"/>
                        <a:t>i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j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k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l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203529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956966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e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f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q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h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448985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b="1" i="1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758808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p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x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r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s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474072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432086"/>
                  </a:ext>
                </a:extLst>
              </a:tr>
            </a:tbl>
          </a:graphicData>
        </a:graphic>
      </p:graphicFrame>
      <p:graphicFrame>
        <p:nvGraphicFramePr>
          <p:cNvPr id="7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679937"/>
              </p:ext>
            </p:extLst>
          </p:nvPr>
        </p:nvGraphicFramePr>
        <p:xfrm>
          <a:off x="4263628" y="1974850"/>
          <a:ext cx="2530296" cy="3406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2574">
                  <a:extLst>
                    <a:ext uri="{9D8B030D-6E8A-4147-A177-3AD203B41FA5}">
                      <a16:colId xmlns:a16="http://schemas.microsoft.com/office/drawing/2014/main" val="884724001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139007556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2661174093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389184633"/>
                    </a:ext>
                  </a:extLst>
                </a:gridCol>
              </a:tblGrid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284911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235885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203529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t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956966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448985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u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758808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474072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432086"/>
                  </a:ext>
                </a:extLst>
              </a:tr>
            </a:tbl>
          </a:graphicData>
        </a:graphic>
      </p:graphicFrame>
      <p:cxnSp>
        <p:nvCxnSpPr>
          <p:cNvPr id="9" name="直線單箭頭接點 8"/>
          <p:cNvCxnSpPr/>
          <p:nvPr/>
        </p:nvCxnSpPr>
        <p:spPr>
          <a:xfrm flipV="1">
            <a:off x="3904962" y="2095500"/>
            <a:ext cx="276513" cy="3286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向右箭號 9"/>
          <p:cNvSpPr/>
          <p:nvPr/>
        </p:nvSpPr>
        <p:spPr>
          <a:xfrm>
            <a:off x="6991350" y="3264412"/>
            <a:ext cx="1133475" cy="827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1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780044"/>
              </p:ext>
            </p:extLst>
          </p:nvPr>
        </p:nvGraphicFramePr>
        <p:xfrm>
          <a:off x="8461266" y="1974850"/>
          <a:ext cx="2530296" cy="3406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2574">
                  <a:extLst>
                    <a:ext uri="{9D8B030D-6E8A-4147-A177-3AD203B41FA5}">
                      <a16:colId xmlns:a16="http://schemas.microsoft.com/office/drawing/2014/main" val="884724001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139007556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2661174093"/>
                    </a:ext>
                  </a:extLst>
                </a:gridCol>
                <a:gridCol w="632574">
                  <a:extLst>
                    <a:ext uri="{9D8B030D-6E8A-4147-A177-3AD203B41FA5}">
                      <a16:colId xmlns:a16="http://schemas.microsoft.com/office/drawing/2014/main" val="389184633"/>
                    </a:ext>
                  </a:extLst>
                </a:gridCol>
              </a:tblGrid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284911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m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g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n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o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235885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err="1" smtClean="0"/>
                        <a:t>i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j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k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l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203529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t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956966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e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f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q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h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448985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u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i="1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758808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p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x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r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100" b="1" i="1" u="none" strike="noStrike" kern="1200" baseline="0" dirty="0" smtClean="0"/>
                        <a:t>ξ</a:t>
                      </a:r>
                      <a:r>
                        <a:rPr lang="en-US" altLang="zh-TW" sz="2100" b="1" i="1" u="none" strike="noStrike" kern="1200" baseline="0" dirty="0" smtClean="0"/>
                        <a:t>s</a:t>
                      </a:r>
                      <a:endParaRPr lang="zh-TW" altLang="en-US" sz="2100" b="1" i="1" dirty="0" smtClean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474072"/>
                  </a:ext>
                </a:extLst>
              </a:tr>
              <a:tr h="425847"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105004" marR="105004" marT="52501" marB="525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432086"/>
                  </a:ext>
                </a:extLst>
              </a:tr>
            </a:tbl>
          </a:graphicData>
        </a:graphic>
      </p:graphicFrame>
      <p:sp>
        <p:nvSpPr>
          <p:cNvPr id="12" name="橢圓 11"/>
          <p:cNvSpPr/>
          <p:nvPr/>
        </p:nvSpPr>
        <p:spPr>
          <a:xfrm>
            <a:off x="4378901" y="3210719"/>
            <a:ext cx="514350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378901" y="4044156"/>
            <a:ext cx="514350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1847850" y="3467894"/>
            <a:ext cx="23336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1847850" y="4301331"/>
            <a:ext cx="23336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2114550" y="1495425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CF1(dense)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806607" y="1495425"/>
            <a:ext cx="144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CF2(sparse)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6904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False Positive Rate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false positive </a:t>
            </a:r>
            <a:r>
              <a:rPr lang="en-US" altLang="zh-TW" dirty="0" smtClean="0"/>
              <a:t>rate is </a:t>
            </a:r>
            <a:r>
              <a:rPr lang="en-US" altLang="zh-TW" dirty="0"/>
              <a:t>defined as the probability that at least one CF among all </a:t>
            </a:r>
            <a:r>
              <a:rPr lang="en-US" altLang="zh-TW" dirty="0" smtClean="0"/>
              <a:t>the CFs </a:t>
            </a:r>
            <a:r>
              <a:rPr lang="en-US" altLang="zh-TW" dirty="0"/>
              <a:t>reports a false positive for x.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79" y="2676170"/>
            <a:ext cx="5732295" cy="124813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550" y="2552345"/>
            <a:ext cx="4961050" cy="36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77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Multiple Value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Diverse </a:t>
            </a:r>
            <a:r>
              <a:rPr lang="en-US" altLang="zh-TW" sz="2400" dirty="0"/>
              <a:t>items have very low probability to </a:t>
            </a:r>
            <a:r>
              <a:rPr lang="en-US" altLang="zh-TW" sz="2400" dirty="0" smtClean="0"/>
              <a:t>be inserted </a:t>
            </a:r>
            <a:r>
              <a:rPr lang="en-US" altLang="zh-TW" sz="2400" dirty="0"/>
              <a:t>with the same fingerprint in the same bucket </a:t>
            </a:r>
            <a:r>
              <a:rPr lang="en-US" altLang="zh-TW" sz="2400" dirty="0" smtClean="0"/>
              <a:t>address in </a:t>
            </a:r>
            <a:r>
              <a:rPr lang="en-US" altLang="zh-TW" sz="2400" dirty="0"/>
              <a:t>the DCF design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Considering the case that the items x and y </a:t>
            </a:r>
            <a:r>
              <a:rPr lang="en-US" altLang="zh-TW" sz="2400" dirty="0" smtClean="0"/>
              <a:t>share the </a:t>
            </a:r>
            <a:r>
              <a:rPr lang="en-US" altLang="zh-TW" sz="2400" dirty="0"/>
              <a:t>same bucket address and happen to collide in the </a:t>
            </a:r>
            <a:r>
              <a:rPr lang="en-US" altLang="zh-TW" sz="2400" dirty="0" smtClean="0"/>
              <a:t>same fingerprint (</a:t>
            </a:r>
            <a:r>
              <a:rPr lang="el-GR" altLang="zh-TW" sz="2400" b="1" i="1" kern="1200" dirty="0"/>
              <a:t>ξ</a:t>
            </a:r>
            <a:r>
              <a:rPr lang="en-US" altLang="zh-TW" sz="2400" dirty="0" smtClean="0"/>
              <a:t>x </a:t>
            </a:r>
            <a:r>
              <a:rPr lang="en-US" altLang="zh-TW" sz="2400" dirty="0"/>
              <a:t>= </a:t>
            </a:r>
            <a:r>
              <a:rPr lang="el-GR" altLang="zh-TW" sz="2400" b="1" i="1" kern="1200" dirty="0"/>
              <a:t>ξ</a:t>
            </a:r>
            <a:r>
              <a:rPr lang="en-US" altLang="zh-TW" sz="2400" dirty="0" smtClean="0"/>
              <a:t>y). </a:t>
            </a:r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altLang="zh-TW" sz="2400" dirty="0"/>
              <a:t>Even if the </a:t>
            </a:r>
            <a:r>
              <a:rPr lang="en-US" altLang="zh-TW" sz="2400" dirty="0" smtClean="0"/>
              <a:t>DCF encounters </a:t>
            </a:r>
            <a:r>
              <a:rPr lang="en-US" altLang="zh-TW" sz="2400" dirty="0"/>
              <a:t>multiple value, removing one matched </a:t>
            </a:r>
            <a:r>
              <a:rPr lang="en-US" altLang="zh-TW" sz="2400" dirty="0" smtClean="0"/>
              <a:t>fingerprints does </a:t>
            </a:r>
            <a:r>
              <a:rPr lang="en-US" altLang="zh-TW" sz="2400" dirty="0"/>
              <a:t>not lead to redundant information left thanks to </a:t>
            </a:r>
            <a:r>
              <a:rPr lang="en-US" altLang="zh-TW" sz="2400" dirty="0" smtClean="0"/>
              <a:t>the monopolistic </a:t>
            </a:r>
            <a:r>
              <a:rPr lang="en-US" altLang="zh-TW" sz="2400" dirty="0"/>
              <a:t>fingerprint. This guarantees that no false </a:t>
            </a:r>
            <a:r>
              <a:rPr lang="en-US" altLang="zh-TW" sz="2400" dirty="0" smtClean="0"/>
              <a:t>negative is </a:t>
            </a:r>
            <a:r>
              <a:rPr lang="en-US" altLang="zh-TW" sz="2400" dirty="0"/>
              <a:t>introduced.</a:t>
            </a:r>
          </a:p>
          <a:p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517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Dulpicates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Assuming the item x has been inserted twice, there must be two copies of the fingerprint </a:t>
            </a:r>
            <a:r>
              <a:rPr lang="el-GR" altLang="zh-TW" sz="2400" b="1" i="1" kern="1200" dirty="0" smtClean="0"/>
              <a:t>ξ </a:t>
            </a:r>
            <a:r>
              <a:rPr lang="en-US" altLang="zh-TW" sz="2400" dirty="0"/>
              <a:t>x inserted in the DCF. Obviously, deleting item x thoroughly requires </a:t>
            </a:r>
            <a:r>
              <a:rPr lang="en-US" altLang="zh-TW" sz="2400" dirty="0" smtClean="0"/>
              <a:t>removing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fingerprint </a:t>
            </a:r>
            <a:r>
              <a:rPr lang="el-GR" altLang="zh-TW" sz="2400" b="1" i="1" kern="1200" dirty="0"/>
              <a:t>ξ </a:t>
            </a:r>
            <a:r>
              <a:rPr lang="en-US" altLang="zh-TW" sz="2400" dirty="0" smtClean="0"/>
              <a:t>x </a:t>
            </a:r>
            <a:r>
              <a:rPr lang="en-US" altLang="zh-TW" sz="2400" dirty="0"/>
              <a:t>twice.</a:t>
            </a:r>
          </a:p>
          <a:p>
            <a:endParaRPr lang="en-US" altLang="zh-TW" sz="2400" dirty="0"/>
          </a:p>
          <a:p>
            <a:r>
              <a:rPr lang="en-US" altLang="zh-TW" sz="2400" dirty="0"/>
              <a:t>If inserting duplicated items is not allowed</a:t>
            </a:r>
            <a:r>
              <a:rPr lang="en-US" altLang="zh-TW" sz="2400" dirty="0" smtClean="0"/>
              <a:t>, the </a:t>
            </a:r>
            <a:r>
              <a:rPr lang="en-US" altLang="zh-TW" sz="2400" dirty="0"/>
              <a:t>DCF can filter the duplicate by performing a </a:t>
            </a:r>
            <a:r>
              <a:rPr lang="en-US" altLang="zh-TW" sz="2400" dirty="0" smtClean="0"/>
              <a:t>query operation </a:t>
            </a:r>
            <a:r>
              <a:rPr lang="en-US" altLang="zh-TW" sz="2400" dirty="0"/>
              <a:t>before insertion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This guarantees that items can </a:t>
            </a:r>
            <a:r>
              <a:rPr lang="en-US" altLang="zh-TW" sz="2400" dirty="0" smtClean="0"/>
              <a:t>be removed </a:t>
            </a:r>
            <a:r>
              <a:rPr lang="en-US" altLang="zh-TW" sz="2400" dirty="0"/>
              <a:t>thoroughly by removing fingerprint once. At the </a:t>
            </a:r>
            <a:r>
              <a:rPr lang="en-US" altLang="zh-TW" sz="2400" dirty="0" smtClean="0"/>
              <a:t>same time</a:t>
            </a:r>
            <a:r>
              <a:rPr lang="en-US" altLang="zh-TW" sz="2400" dirty="0"/>
              <a:t>, it might introduce slight false negatives.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6645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Dulpicates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6000" y="1412876"/>
            <a:ext cx="5990383" cy="4530725"/>
          </a:xfrm>
        </p:spPr>
        <p:txBody>
          <a:bodyPr/>
          <a:lstStyle/>
          <a:p>
            <a:r>
              <a:rPr lang="en-US" altLang="zh-TW" sz="2400" dirty="0" smtClean="0"/>
              <a:t>Considering the </a:t>
            </a:r>
            <a:r>
              <a:rPr lang="en-US" altLang="zh-TW" sz="2400" dirty="0"/>
              <a:t>case that we mentioned in multiple value, items x </a:t>
            </a:r>
            <a:r>
              <a:rPr lang="en-US" altLang="zh-TW" sz="2400" dirty="0" smtClean="0"/>
              <a:t>and y </a:t>
            </a:r>
            <a:r>
              <a:rPr lang="en-US" altLang="zh-TW" sz="2400" dirty="0"/>
              <a:t>share the same bucket address and happen to collide </a:t>
            </a:r>
            <a:r>
              <a:rPr lang="en-US" altLang="zh-TW" sz="2400" dirty="0" smtClean="0"/>
              <a:t>in the </a:t>
            </a:r>
            <a:r>
              <a:rPr lang="en-US" altLang="zh-TW" sz="2400" dirty="0"/>
              <a:t>same fingerprint </a:t>
            </a:r>
            <a:r>
              <a:rPr lang="en-US" altLang="zh-TW" sz="2400" dirty="0" smtClean="0"/>
              <a:t>(</a:t>
            </a:r>
            <a:r>
              <a:rPr lang="el-GR" altLang="zh-TW" sz="2400" b="1" i="1" kern="1200" dirty="0"/>
              <a:t>ξ </a:t>
            </a:r>
            <a:r>
              <a:rPr lang="en-US" altLang="zh-TW" sz="2400" dirty="0" smtClean="0"/>
              <a:t>x </a:t>
            </a:r>
            <a:r>
              <a:rPr lang="en-US" altLang="zh-TW" sz="2400" dirty="0"/>
              <a:t>= </a:t>
            </a:r>
            <a:r>
              <a:rPr lang="el-GR" altLang="zh-TW" sz="2400" b="1" i="1" kern="1200" dirty="0"/>
              <a:t>ξ </a:t>
            </a:r>
            <a:r>
              <a:rPr lang="en-US" altLang="zh-TW" sz="2400" dirty="0" smtClean="0"/>
              <a:t>y).</a:t>
            </a:r>
            <a:endParaRPr lang="en-US" altLang="zh-TW" sz="2400" dirty="0"/>
          </a:p>
          <a:p>
            <a:r>
              <a:rPr lang="en-US" altLang="zh-TW" sz="2400" dirty="0"/>
              <a:t>When x and y both need to be inserted into the DCF, only one copy of the fingerprint is inserted to avoid duplicates. After inserting a single copy, a possible false negative may occur. </a:t>
            </a:r>
            <a:endParaRPr lang="en-US" altLang="zh-TW" sz="2400" dirty="0" smtClean="0"/>
          </a:p>
          <a:p>
            <a:r>
              <a:rPr lang="en-US" altLang="zh-TW" sz="2400" dirty="0" smtClean="0"/>
              <a:t>For </a:t>
            </a:r>
            <a:r>
              <a:rPr lang="en-US" altLang="zh-TW" sz="2400" dirty="0"/>
              <a:t>example, item y will </a:t>
            </a:r>
            <a:r>
              <a:rPr lang="en-US" altLang="zh-TW" sz="2400" dirty="0" smtClean="0"/>
              <a:t>no longer </a:t>
            </a:r>
            <a:r>
              <a:rPr lang="en-US" altLang="zh-TW" sz="2400" dirty="0"/>
              <a:t>be found if we delete item x.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383" y="1872141"/>
            <a:ext cx="4770533" cy="36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31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OPTIMIZATION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9" y="1604633"/>
            <a:ext cx="6195501" cy="45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09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398" y="1424766"/>
            <a:ext cx="9739204" cy="40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06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PERFORMANCE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We choose SHA1 to generate hash values. In the DCF implementation</a:t>
                </a:r>
                <a:r>
                  <a:rPr lang="en-US" altLang="zh-TW" sz="2400" dirty="0"/>
                  <a:t>, we use the highest 32 bits and the </a:t>
                </a:r>
                <a:r>
                  <a:rPr lang="en-US" altLang="zh-TW" sz="2400" dirty="0" smtClean="0"/>
                  <a:t>lowest 32 </a:t>
                </a:r>
                <a:r>
                  <a:rPr lang="en-US" altLang="zh-TW" sz="2400" dirty="0"/>
                  <a:t>bits to represent the fingerprint and one of the </a:t>
                </a:r>
                <a:r>
                  <a:rPr lang="en-US" altLang="zh-TW" sz="2400" dirty="0" smtClean="0"/>
                  <a:t>bucket address</a:t>
                </a:r>
                <a:r>
                  <a:rPr lang="en-US" altLang="zh-TW" sz="2400" dirty="0"/>
                  <a:t>, respectively</a:t>
                </a:r>
                <a:r>
                  <a:rPr lang="en-US" altLang="zh-TW" sz="2400" dirty="0" smtClean="0"/>
                  <a:t>.</a:t>
                </a:r>
                <a:endParaRPr lang="en-US" altLang="zh-TW" sz="2400" dirty="0"/>
              </a:p>
              <a:p>
                <a:r>
                  <a:rPr lang="en-US" altLang="zh-TW" sz="2400" dirty="0"/>
                  <a:t>In the experiment, we set the false positive rates of </a:t>
                </a:r>
                <a:r>
                  <a:rPr lang="en-US" altLang="zh-TW" sz="2400" dirty="0" smtClean="0"/>
                  <a:t>both the </a:t>
                </a:r>
                <a:r>
                  <a:rPr lang="en-US" altLang="zh-TW" sz="2400" dirty="0"/>
                  <a:t>DCF and the DBF to a fixed value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1.17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.</a:t>
                </a:r>
                <a:endParaRPr lang="en-US" altLang="zh-TW" sz="2400" dirty="0"/>
              </a:p>
              <a:p>
                <a:r>
                  <a:rPr lang="en-US" altLang="zh-TW" sz="2400" dirty="0"/>
                  <a:t>In the first experiment we fix the parameter s at six for both the DCF and the DBF, and configure both the </a:t>
                </a:r>
                <a:r>
                  <a:rPr lang="en-US" altLang="zh-TW" sz="2400" dirty="0" smtClean="0"/>
                  <a:t>DCF and </a:t>
                </a:r>
                <a:r>
                  <a:rPr lang="en-US" altLang="zh-TW" sz="2400" dirty="0"/>
                  <a:t>the DBF with the space optimized parameter settings </a:t>
                </a:r>
                <a:r>
                  <a:rPr lang="en-US" altLang="zh-TW" sz="2400" dirty="0" smtClean="0"/>
                  <a:t>when varying </a:t>
                </a:r>
                <a:r>
                  <a:rPr lang="en-US" altLang="zh-TW" sz="2400" dirty="0"/>
                  <a:t>the size of a dynamic set from zero to 64,512..</a:t>
                </a:r>
              </a:p>
              <a:p>
                <a:r>
                  <a:rPr lang="en-US" altLang="zh-TW" sz="2400" dirty="0" smtClean="0"/>
                  <a:t>The </a:t>
                </a:r>
                <a:r>
                  <a:rPr lang="en-US" altLang="zh-TW" sz="2400" dirty="0"/>
                  <a:t>second experiment evaluate the influence of the </a:t>
                </a:r>
                <a:r>
                  <a:rPr lang="en-US" altLang="zh-TW" sz="2400" dirty="0" smtClean="0"/>
                  <a:t>parameter s</a:t>
                </a:r>
                <a:r>
                  <a:rPr lang="en-US" altLang="zh-TW" sz="2400" dirty="0"/>
                  <a:t>. We fix the set cardinality at 46,080 and vary the value of </a:t>
                </a:r>
                <a:r>
                  <a:rPr lang="en-US" altLang="zh-TW" sz="2400" dirty="0" smtClean="0"/>
                  <a:t>s to </a:t>
                </a:r>
                <a:r>
                  <a:rPr lang="en-US" altLang="zh-TW" sz="2400" dirty="0"/>
                  <a:t>examine how it affects the operation performance</a:t>
                </a:r>
              </a:p>
              <a:p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7" t="-1077" r="-13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5887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PERFORMANCE - Insert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381" y="1821598"/>
            <a:ext cx="7437765" cy="38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08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 - </a:t>
            </a:r>
            <a:r>
              <a:rPr lang="en-US" altLang="zh-TW" dirty="0" smtClean="0"/>
              <a:t>Query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01" y="1703589"/>
            <a:ext cx="7597798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7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Standard </a:t>
            </a:r>
            <a:r>
              <a:rPr lang="en-US" altLang="zh-TW" dirty="0"/>
              <a:t>Bloom </a:t>
            </a:r>
            <a:r>
              <a:rPr lang="en-US" altLang="zh-TW" dirty="0" smtClean="0"/>
              <a:t>filter</a:t>
            </a:r>
          </a:p>
          <a:p>
            <a:endParaRPr lang="en-US" altLang="zh-TW" dirty="0"/>
          </a:p>
          <a:p>
            <a:r>
              <a:rPr lang="en-US" altLang="zh-TW" dirty="0"/>
              <a:t>Counting Bloom </a:t>
            </a:r>
            <a:r>
              <a:rPr lang="en-US" altLang="zh-TW" dirty="0" smtClean="0"/>
              <a:t>filter</a:t>
            </a:r>
          </a:p>
          <a:p>
            <a:endParaRPr lang="en-US" altLang="zh-TW" dirty="0"/>
          </a:p>
          <a:p>
            <a:r>
              <a:rPr lang="en-US" altLang="zh-TW" dirty="0" smtClean="0"/>
              <a:t>Cuckoo filter</a:t>
            </a:r>
          </a:p>
          <a:p>
            <a:endParaRPr lang="en-US" altLang="zh-TW" dirty="0"/>
          </a:p>
          <a:p>
            <a:r>
              <a:rPr lang="en-US" altLang="zh-TW" dirty="0" smtClean="0"/>
              <a:t>Dynamic </a:t>
            </a:r>
            <a:r>
              <a:rPr lang="en-US" altLang="zh-TW" dirty="0"/>
              <a:t>Bloom filter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 - </a:t>
            </a:r>
            <a:r>
              <a:rPr lang="en-US" altLang="zh-TW" dirty="0" smtClean="0"/>
              <a:t>Delete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175" y="1734969"/>
            <a:ext cx="7590178" cy="38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59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 - </a:t>
            </a:r>
            <a:r>
              <a:rPr lang="en-US" altLang="zh-TW" dirty="0" smtClean="0"/>
              <a:t>Compact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04" y="1776883"/>
            <a:ext cx="7521592" cy="38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7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Bloom </a:t>
            </a:r>
            <a:r>
              <a:rPr lang="en-US" altLang="zh-TW" dirty="0" smtClean="0"/>
              <a:t>filter(BF)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404" y="1908276"/>
            <a:ext cx="7827720" cy="35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Counting Bloom </a:t>
            </a:r>
            <a:r>
              <a:rPr lang="en-US" altLang="zh-TW" dirty="0" smtClean="0"/>
              <a:t>filter(CBF)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Counting Bloom filter (CBF) [9] replaces each bit of an </a:t>
            </a:r>
            <a:r>
              <a:rPr lang="en-US" altLang="zh-TW" sz="2400" dirty="0" smtClean="0"/>
              <a:t>BF with </a:t>
            </a:r>
            <a:r>
              <a:rPr lang="en-US" altLang="zh-TW" sz="2400" dirty="0"/>
              <a:t>a counter of s bits to support item </a:t>
            </a:r>
            <a:r>
              <a:rPr lang="en-US" altLang="zh-TW" sz="2400" dirty="0" smtClean="0"/>
              <a:t>deletion.</a:t>
            </a:r>
          </a:p>
          <a:p>
            <a:endParaRPr lang="en-US" altLang="zh-TW" sz="2400" dirty="0"/>
          </a:p>
          <a:p>
            <a:r>
              <a:rPr lang="en-US" altLang="zh-TW" sz="2400" dirty="0"/>
              <a:t>However, </a:t>
            </a:r>
            <a:r>
              <a:rPr lang="en-US" altLang="zh-TW" sz="2400" dirty="0" smtClean="0"/>
              <a:t>the space </a:t>
            </a:r>
            <a:r>
              <a:rPr lang="en-US" altLang="zh-TW" sz="2400" dirty="0"/>
              <a:t>cost of a CBF is s times larger than the SBF.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2050" name="Picture 2" descr="「Counting Bloom filter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96" y="3330096"/>
            <a:ext cx="6722208" cy="279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44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Cuckoo Hash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5999" y="1412876"/>
            <a:ext cx="5203825" cy="4530725"/>
          </a:xfrm>
        </p:spPr>
        <p:txBody>
          <a:bodyPr/>
          <a:lstStyle/>
          <a:p>
            <a:r>
              <a:rPr lang="en-US" altLang="zh-TW" sz="2400" dirty="0"/>
              <a:t>A basic cuckoo hash table </a:t>
            </a:r>
            <a:r>
              <a:rPr lang="en-US" altLang="zh-TW" sz="2400" dirty="0" smtClean="0"/>
              <a:t>consists of </a:t>
            </a:r>
            <a:r>
              <a:rPr lang="en-US" altLang="zh-TW" sz="2400" dirty="0"/>
              <a:t>an array of buckets where </a:t>
            </a:r>
            <a:r>
              <a:rPr lang="en-US" altLang="zh-TW" sz="2400" dirty="0" smtClean="0"/>
              <a:t>each  </a:t>
            </a:r>
            <a:r>
              <a:rPr lang="en-US" altLang="zh-TW" sz="2400" dirty="0"/>
              <a:t>item has two candidate </a:t>
            </a:r>
            <a:r>
              <a:rPr lang="en-US" altLang="zh-TW" sz="2400" dirty="0" smtClean="0"/>
              <a:t>buckets determined </a:t>
            </a:r>
            <a:r>
              <a:rPr lang="en-US" altLang="zh-TW" sz="2400" dirty="0"/>
              <a:t>by hash functions h1(x) and h2(x</a:t>
            </a:r>
            <a:r>
              <a:rPr lang="en-US" altLang="zh-TW" sz="2400" dirty="0" smtClean="0"/>
              <a:t>).</a:t>
            </a:r>
          </a:p>
          <a:p>
            <a:endParaRPr lang="en-US" altLang="zh-TW" sz="2400" dirty="0"/>
          </a:p>
          <a:p>
            <a:r>
              <a:rPr lang="en-US" altLang="zh-TW" sz="2400" dirty="0"/>
              <a:t>The lookup procedure checks both buckets to see if either contains this item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Support insert and delete.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147" y="1785398"/>
            <a:ext cx="5193079" cy="378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2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Cuckoo </a:t>
            </a:r>
            <a:r>
              <a:rPr lang="en-US" altLang="zh-TW" dirty="0" smtClean="0"/>
              <a:t>Filter(CF)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An array of buckets</a:t>
                </a:r>
              </a:p>
              <a:p>
                <a:r>
                  <a:rPr lang="en-US" altLang="zh-TW" sz="2400" dirty="0"/>
                  <a:t>Each bucket has b </a:t>
                </a:r>
                <a:r>
                  <a:rPr lang="en-US" altLang="zh-TW" sz="2400" dirty="0" smtClean="0"/>
                  <a:t>entries</a:t>
                </a:r>
              </a:p>
              <a:p>
                <a:r>
                  <a:rPr lang="en-US" altLang="zh-TW" sz="2400" dirty="0"/>
                  <a:t>Fingerprint based </a:t>
                </a:r>
                <a:r>
                  <a:rPr lang="en-US" altLang="zh-TW" sz="2400" dirty="0" smtClean="0"/>
                  <a:t>matching</a:t>
                </a:r>
              </a:p>
              <a:p>
                <a:r>
                  <a:rPr lang="en-US" altLang="zh-TW" sz="2400" dirty="0"/>
                  <a:t>Relocation when </a:t>
                </a:r>
                <a:r>
                  <a:rPr lang="en-US" altLang="zh-TW" sz="2400" dirty="0" smtClean="0"/>
                  <a:t>collision</a:t>
                </a:r>
                <a:endParaRPr lang="en-US" altLang="zh-TW" sz="2400" dirty="0"/>
              </a:p>
              <a:p>
                <a:endParaRPr lang="en-US" altLang="zh-TW" sz="24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b="1"/>
                          <m:t>ξ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h𝑎𝑠h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7" t="-1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1392361"/>
            <a:ext cx="5152841" cy="45512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045" y="4505796"/>
            <a:ext cx="3950481" cy="10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Dynamic Bloom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Linked list of s Counting Bloom Filters (CBF).</a:t>
            </a:r>
          </a:p>
          <a:p>
            <a:r>
              <a:rPr lang="en-US" altLang="zh-TW" sz="2400" dirty="0"/>
              <a:t>Extends capacity by appending new building blocks </a:t>
            </a:r>
            <a:r>
              <a:rPr lang="en-US" altLang="zh-TW" sz="2400" dirty="0" smtClean="0"/>
              <a:t>of CBFs.</a:t>
            </a:r>
          </a:p>
          <a:p>
            <a:r>
              <a:rPr lang="en-US" altLang="zh-TW" sz="2400" dirty="0"/>
              <a:t>Drawback: unreliable </a:t>
            </a:r>
            <a:r>
              <a:rPr lang="en-US" altLang="zh-TW" sz="2400" dirty="0" smtClean="0"/>
              <a:t>deletion.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044" y="4052593"/>
            <a:ext cx="3656106" cy="105379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88" y="3030170"/>
            <a:ext cx="563929" cy="487722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70" y="3023063"/>
            <a:ext cx="518205" cy="46486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725" y="3036675"/>
            <a:ext cx="579170" cy="586791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876" y="3038936"/>
            <a:ext cx="609653" cy="541067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627" y="3030170"/>
            <a:ext cx="617273" cy="57155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4042" y="3016074"/>
            <a:ext cx="518205" cy="563929"/>
          </a:xfrm>
          <a:prstGeom prst="rect">
            <a:avLst/>
          </a:prstGeom>
        </p:spPr>
      </p:pic>
      <p:cxnSp>
        <p:nvCxnSpPr>
          <p:cNvPr id="39" name="直線單箭頭接點 38"/>
          <p:cNvCxnSpPr/>
          <p:nvPr/>
        </p:nvCxnSpPr>
        <p:spPr>
          <a:xfrm>
            <a:off x="1202927" y="3623466"/>
            <a:ext cx="56594" cy="42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1336431" y="3601720"/>
            <a:ext cx="524313" cy="450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1446448" y="3580003"/>
            <a:ext cx="879624" cy="472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H="1">
            <a:off x="1884756" y="3623466"/>
            <a:ext cx="401518" cy="42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2350084" y="3623466"/>
            <a:ext cx="0" cy="42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>
            <a:off x="2521413" y="3678238"/>
            <a:ext cx="972064" cy="374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stCxn id="20" idx="2"/>
          </p:cNvCxnSpPr>
          <p:nvPr/>
        </p:nvCxnSpPr>
        <p:spPr>
          <a:xfrm flipH="1">
            <a:off x="2944702" y="3623466"/>
            <a:ext cx="410608" cy="42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>
            <a:off x="3493477" y="3623466"/>
            <a:ext cx="0" cy="42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H="1">
            <a:off x="2407138" y="3623466"/>
            <a:ext cx="742868" cy="42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1854138" y="68580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圖片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299" y="4070228"/>
            <a:ext cx="3483377" cy="1027882"/>
          </a:xfrm>
          <a:prstGeom prst="rect">
            <a:avLst/>
          </a:prstGeom>
        </p:spPr>
      </p:pic>
      <p:pic>
        <p:nvPicPr>
          <p:cNvPr id="63" name="圖片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6530" y="4052593"/>
            <a:ext cx="3483377" cy="1027882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 flipV="1">
            <a:off x="4275676" y="4157457"/>
            <a:ext cx="242278" cy="8440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8006766" y="4157457"/>
            <a:ext cx="242278" cy="8440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>
            <a:stCxn id="21" idx="2"/>
          </p:cNvCxnSpPr>
          <p:nvPr/>
        </p:nvCxnSpPr>
        <p:spPr>
          <a:xfrm flipH="1">
            <a:off x="5033108" y="3580003"/>
            <a:ext cx="121595" cy="472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stCxn id="21" idx="2"/>
          </p:cNvCxnSpPr>
          <p:nvPr/>
        </p:nvCxnSpPr>
        <p:spPr>
          <a:xfrm>
            <a:off x="5154703" y="3580003"/>
            <a:ext cx="387052" cy="472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>
            <a:stCxn id="21" idx="2"/>
          </p:cNvCxnSpPr>
          <p:nvPr/>
        </p:nvCxnSpPr>
        <p:spPr>
          <a:xfrm>
            <a:off x="5154703" y="3580003"/>
            <a:ext cx="992097" cy="472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>
            <a:stCxn id="22" idx="2"/>
          </p:cNvCxnSpPr>
          <p:nvPr/>
        </p:nvCxnSpPr>
        <p:spPr>
          <a:xfrm flipH="1">
            <a:off x="5642042" y="3601720"/>
            <a:ext cx="598222" cy="37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 flipH="1">
            <a:off x="6240263" y="3595997"/>
            <a:ext cx="130238" cy="382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>
            <a:off x="6488920" y="3623466"/>
            <a:ext cx="779388" cy="42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 flipH="1">
            <a:off x="7341148" y="3487923"/>
            <a:ext cx="125697" cy="468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>
            <a:stCxn id="23" idx="2"/>
          </p:cNvCxnSpPr>
          <p:nvPr/>
        </p:nvCxnSpPr>
        <p:spPr>
          <a:xfrm flipH="1">
            <a:off x="6768622" y="3580003"/>
            <a:ext cx="604523" cy="490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>
            <a:endCxn id="63" idx="0"/>
          </p:cNvCxnSpPr>
          <p:nvPr/>
        </p:nvCxnSpPr>
        <p:spPr>
          <a:xfrm flipH="1">
            <a:off x="6278219" y="3517453"/>
            <a:ext cx="965920" cy="535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9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Multiple Address Problem in DBF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Give up deleting the element found in multiple </a:t>
            </a:r>
            <a:r>
              <a:rPr lang="en-US" altLang="zh-TW" sz="2400" dirty="0" smtClean="0"/>
              <a:t>building blocks.</a:t>
            </a:r>
          </a:p>
          <a:p>
            <a:endParaRPr lang="en-US" altLang="zh-TW" sz="2400" dirty="0" smtClean="0"/>
          </a:p>
          <a:p>
            <a:r>
              <a:rPr lang="en-US" altLang="zh-TW" sz="2400" dirty="0"/>
              <a:t>Raises up false </a:t>
            </a:r>
            <a:r>
              <a:rPr lang="en-US" altLang="zh-TW" sz="2400" dirty="0" smtClean="0"/>
              <a:t>positives.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245" y="3045245"/>
            <a:ext cx="7491109" cy="26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40641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2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9DA956AA-C026-4635-A976-1E278F02BC2A}" vid="{E396B9C6-525B-46F3-8179-0B65CCAA20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211</TotalTime>
  <Words>1518</Words>
  <Application>Microsoft Office PowerPoint</Application>
  <PresentationFormat>寬螢幕</PresentationFormat>
  <Paragraphs>314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8" baseType="lpstr">
      <vt:lpstr>新細明體</vt:lpstr>
      <vt:lpstr>Arial</vt:lpstr>
      <vt:lpstr>Arial Black</vt:lpstr>
      <vt:lpstr>Cambria Math</vt:lpstr>
      <vt:lpstr>Times New Roman</vt:lpstr>
      <vt:lpstr>Wingdings</vt:lpstr>
      <vt:lpstr>佈景主題1</vt:lpstr>
      <vt:lpstr>The Dynamic Cuckoo Filter</vt:lpstr>
      <vt:lpstr>INTRODUCTION</vt:lpstr>
      <vt:lpstr>RELATED WORK</vt:lpstr>
      <vt:lpstr>Bloom filter(BF)</vt:lpstr>
      <vt:lpstr>Counting Bloom filter(CBF)</vt:lpstr>
      <vt:lpstr>Cuckoo Hash</vt:lpstr>
      <vt:lpstr>Cuckoo Filter(CF)</vt:lpstr>
      <vt:lpstr>Dynamic Bloom Filter</vt:lpstr>
      <vt:lpstr>Multiple Address Problem in DBF</vt:lpstr>
      <vt:lpstr>PowerPoint 簡報</vt:lpstr>
      <vt:lpstr>Dynamic Cuckoo Filter</vt:lpstr>
      <vt:lpstr>PowerPoint 簡報</vt:lpstr>
      <vt:lpstr>Insert</vt:lpstr>
      <vt:lpstr>Insert</vt:lpstr>
      <vt:lpstr>Query</vt:lpstr>
      <vt:lpstr>Query</vt:lpstr>
      <vt:lpstr>Delete</vt:lpstr>
      <vt:lpstr>Delete</vt:lpstr>
      <vt:lpstr>Compact</vt:lpstr>
      <vt:lpstr>Compact</vt:lpstr>
      <vt:lpstr>False Positive Rate</vt:lpstr>
      <vt:lpstr>Multiple Value</vt:lpstr>
      <vt:lpstr>Dulpicates</vt:lpstr>
      <vt:lpstr>Dulpicates</vt:lpstr>
      <vt:lpstr>OPTIMIZATION</vt:lpstr>
      <vt:lpstr>PowerPoint 簡報</vt:lpstr>
      <vt:lpstr>PERFORMANCE</vt:lpstr>
      <vt:lpstr>PERFORMANCE - Insert</vt:lpstr>
      <vt:lpstr>PERFORMANCE - Query</vt:lpstr>
      <vt:lpstr>PERFORMANCE - Delete </vt:lpstr>
      <vt:lpstr>PERFORMANCE - Compact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Dynamic Cuckoo Filter</dc:title>
  <dc:creator>Lin</dc:creator>
  <cp:lastModifiedBy>Windows 使用者</cp:lastModifiedBy>
  <cp:revision>44</cp:revision>
  <dcterms:created xsi:type="dcterms:W3CDTF">2017-11-07T15:10:04Z</dcterms:created>
  <dcterms:modified xsi:type="dcterms:W3CDTF">2017-11-08T02:03:46Z</dcterms:modified>
</cp:coreProperties>
</file>